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4"/>
  </p:notesMasterIdLst>
  <p:sldIdLst>
    <p:sldId id="259" r:id="rId2"/>
    <p:sldId id="260" r:id="rId3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353"/>
    <a:srgbClr val="E9E8EF"/>
    <a:srgbClr val="FFD347"/>
    <a:srgbClr val="D60000"/>
    <a:srgbClr val="4A8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1589" y="-1176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E0897-623B-4867-864C-B7335B5C3424}" type="datetimeFigureOut">
              <a:rPr lang="pt-BR" smtClean="0"/>
              <a:t>29/10/2025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3B3A6-3BB5-4075-B9EE-0CE03ACC868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779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1pPr>
    <a:lvl2pPr marL="610845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2pPr>
    <a:lvl3pPr marL="1221692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3pPr>
    <a:lvl4pPr marL="183253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4pPr>
    <a:lvl5pPr marL="2443384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5pPr>
    <a:lvl6pPr marL="3054231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6pPr>
    <a:lvl7pPr marL="3665077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7pPr>
    <a:lvl8pPr marL="4275923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8pPr>
    <a:lvl9pPr marL="4886769" algn="l" defTabSz="1221692" rtl="0" eaLnBrk="1" latinLnBrk="0" hangingPunct="1">
      <a:defRPr sz="16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APA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: Forma 6">
            <a:extLst>
              <a:ext uri="{FF2B5EF4-FFF2-40B4-BE49-F238E27FC236}">
                <a16:creationId xmlns:a16="http://schemas.microsoft.com/office/drawing/2014/main" id="{37241FC1-D4AE-9B8E-8440-86F8B7DF743F}"/>
              </a:ext>
            </a:extLst>
          </p:cNvPr>
          <p:cNvSpPr/>
          <p:nvPr userDrawn="1"/>
        </p:nvSpPr>
        <p:spPr>
          <a:xfrm>
            <a:off x="0" y="1"/>
            <a:ext cx="9601200" cy="1016585"/>
          </a:xfrm>
          <a:custGeom>
            <a:avLst/>
            <a:gdLst>
              <a:gd name="connsiteX0" fmla="*/ 6008104 w 9601200"/>
              <a:gd name="connsiteY0" fmla="*/ 0 h 1016585"/>
              <a:gd name="connsiteX1" fmla="*/ 9601200 w 9601200"/>
              <a:gd name="connsiteY1" fmla="*/ 0 h 1016585"/>
              <a:gd name="connsiteX2" fmla="*/ 9601200 w 9601200"/>
              <a:gd name="connsiteY2" fmla="*/ 967853 h 1016585"/>
              <a:gd name="connsiteX3" fmla="*/ 9393461 w 9601200"/>
              <a:gd name="connsiteY3" fmla="*/ 995679 h 1016585"/>
              <a:gd name="connsiteX4" fmla="*/ 6016331 w 9601200"/>
              <a:gd name="connsiteY4" fmla="*/ 4048 h 1016585"/>
              <a:gd name="connsiteX5" fmla="*/ 0 w 9601200"/>
              <a:gd name="connsiteY5" fmla="*/ 0 h 1016585"/>
              <a:gd name="connsiteX6" fmla="*/ 1499024 w 9601200"/>
              <a:gd name="connsiteY6" fmla="*/ 0 h 1016585"/>
              <a:gd name="connsiteX7" fmla="*/ 1193154 w 9601200"/>
              <a:gd name="connsiteY7" fmla="*/ 101516 h 1016585"/>
              <a:gd name="connsiteX8" fmla="*/ 5327 w 9601200"/>
              <a:gd name="connsiteY8" fmla="*/ 870243 h 1016585"/>
              <a:gd name="connsiteX9" fmla="*/ 0 w 9601200"/>
              <a:gd name="connsiteY9" fmla="*/ 876827 h 1016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601200" h="1016585">
                <a:moveTo>
                  <a:pt x="6008104" y="0"/>
                </a:moveTo>
                <a:lnTo>
                  <a:pt x="9601200" y="0"/>
                </a:lnTo>
                <a:lnTo>
                  <a:pt x="9601200" y="967853"/>
                </a:lnTo>
                <a:lnTo>
                  <a:pt x="9393461" y="995679"/>
                </a:lnTo>
                <a:cubicBezTo>
                  <a:pt x="7955725" y="1144325"/>
                  <a:pt x="6915908" y="467499"/>
                  <a:pt x="6016331" y="4048"/>
                </a:cubicBezTo>
                <a:close/>
                <a:moveTo>
                  <a:pt x="0" y="0"/>
                </a:moveTo>
                <a:lnTo>
                  <a:pt x="1499024" y="0"/>
                </a:lnTo>
                <a:lnTo>
                  <a:pt x="1193154" y="101516"/>
                </a:lnTo>
                <a:cubicBezTo>
                  <a:pt x="765065" y="257190"/>
                  <a:pt x="353565" y="473110"/>
                  <a:pt x="5327" y="870243"/>
                </a:cubicBezTo>
                <a:lnTo>
                  <a:pt x="0" y="876827"/>
                </a:ln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70" y="254640"/>
            <a:ext cx="1054535" cy="451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41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FINAL">
    <p:bg>
      <p:bgPr>
        <a:blipFill dpi="0" rotWithShape="1">
          <a:blip r:embed="rId2">
            <a:alphaModFix amt="80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vre: Forma 5">
            <a:extLst>
              <a:ext uri="{FF2B5EF4-FFF2-40B4-BE49-F238E27FC236}">
                <a16:creationId xmlns:a16="http://schemas.microsoft.com/office/drawing/2014/main" id="{CCA221DB-1426-A797-F73A-6D89E8694358}"/>
              </a:ext>
            </a:extLst>
          </p:cNvPr>
          <p:cNvSpPr/>
          <p:nvPr userDrawn="1"/>
        </p:nvSpPr>
        <p:spPr>
          <a:xfrm>
            <a:off x="0" y="12273280"/>
            <a:ext cx="9601200" cy="528320"/>
          </a:xfrm>
          <a:custGeom>
            <a:avLst/>
            <a:gdLst>
              <a:gd name="connsiteX0" fmla="*/ 294638 w 9601200"/>
              <a:gd name="connsiteY0" fmla="*/ 0 h 571412"/>
              <a:gd name="connsiteX1" fmla="*/ 9306562 w 9601200"/>
              <a:gd name="connsiteY1" fmla="*/ 0 h 571412"/>
              <a:gd name="connsiteX2" fmla="*/ 9601200 w 9601200"/>
              <a:gd name="connsiteY2" fmla="*/ 294638 h 571412"/>
              <a:gd name="connsiteX3" fmla="*/ 9601200 w 9601200"/>
              <a:gd name="connsiteY3" fmla="*/ 571412 h 571412"/>
              <a:gd name="connsiteX4" fmla="*/ 0 w 9601200"/>
              <a:gd name="connsiteY4" fmla="*/ 571412 h 571412"/>
              <a:gd name="connsiteX5" fmla="*/ 0 w 9601200"/>
              <a:gd name="connsiteY5" fmla="*/ 294638 h 571412"/>
              <a:gd name="connsiteX6" fmla="*/ 294638 w 9601200"/>
              <a:gd name="connsiteY6" fmla="*/ 0 h 5714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01200" h="571412">
                <a:moveTo>
                  <a:pt x="294638" y="0"/>
                </a:moveTo>
                <a:lnTo>
                  <a:pt x="9306562" y="0"/>
                </a:lnTo>
                <a:cubicBezTo>
                  <a:pt x="9469286" y="0"/>
                  <a:pt x="9601200" y="131914"/>
                  <a:pt x="9601200" y="294638"/>
                </a:cubicBezTo>
                <a:lnTo>
                  <a:pt x="9601200" y="571412"/>
                </a:lnTo>
                <a:lnTo>
                  <a:pt x="0" y="571412"/>
                </a:lnTo>
                <a:lnTo>
                  <a:pt x="0" y="294638"/>
                </a:lnTo>
                <a:cubicBezTo>
                  <a:pt x="0" y="131914"/>
                  <a:pt x="131914" y="0"/>
                  <a:pt x="294638" y="0"/>
                </a:cubicBezTo>
                <a:close/>
              </a:path>
            </a:pathLst>
          </a:cu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pt-BR" dirty="0"/>
          </a:p>
        </p:txBody>
      </p:sp>
      <p:pic>
        <p:nvPicPr>
          <p:cNvPr id="5" name="Imagem 4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A67F21C3-04DA-1782-EE9B-DD5E8C6A4C6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4956" y="12395165"/>
            <a:ext cx="617394" cy="26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031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CORPO">
    <p:bg>
      <p:bgPr>
        <a:blipFill dpi="0" rotWithShape="1">
          <a:blip r:embed="rId2">
            <a:alphaModFix amt="88000"/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9103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9219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9000"/>
            <a:lum/>
          </a:blip>
          <a:srcRect/>
          <a:stretch>
            <a:fillRect l="-59000" r="-5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áfico 19" descr="Aviso com preenchimento sólido">
            <a:extLst>
              <a:ext uri="{FF2B5EF4-FFF2-40B4-BE49-F238E27FC236}">
                <a16:creationId xmlns:a16="http://schemas.microsoft.com/office/drawing/2014/main" id="{B6FF8CBD-2396-96F4-6D71-679556CB84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2947" y="679641"/>
            <a:ext cx="1553869" cy="1553869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626A5564-C1A5-B508-501F-CE8DDFFE89E0}"/>
              </a:ext>
            </a:extLst>
          </p:cNvPr>
          <p:cNvSpPr txBox="1"/>
          <p:nvPr/>
        </p:nvSpPr>
        <p:spPr>
          <a:xfrm>
            <a:off x="1809701" y="1018821"/>
            <a:ext cx="3417541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900" dirty="0">
                <a:solidFill>
                  <a:srgbClr val="4A867A"/>
                </a:solidFill>
                <a:latin typeface="Montserrat Bold" panose="00000800000000000000" pitchFamily="2" charset="0"/>
              </a:rPr>
              <a:t>Alerta ONA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BB8FA7F-7511-8383-10A4-8EA8BC2E8F3A}"/>
              </a:ext>
            </a:extLst>
          </p:cNvPr>
          <p:cNvSpPr txBox="1"/>
          <p:nvPr/>
        </p:nvSpPr>
        <p:spPr>
          <a:xfrm>
            <a:off x="2000201" y="1536748"/>
            <a:ext cx="5063461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dirty="0">
                <a:solidFill>
                  <a:schemeClr val="bg1">
                    <a:lumMod val="50000"/>
                  </a:schemeClr>
                </a:solidFill>
                <a:latin typeface="Montserrat SemiBold" panose="00000700000000000000" pitchFamily="2" charset="0"/>
              </a:rPr>
              <a:t>PROJETO EVENTOS ADVERSOS</a:t>
            </a:r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8D6224BD-E56E-E71B-BE27-F8673A5D1C7D}"/>
              </a:ext>
            </a:extLst>
          </p:cNvPr>
          <p:cNvSpPr/>
          <p:nvPr/>
        </p:nvSpPr>
        <p:spPr>
          <a:xfrm>
            <a:off x="-853296" y="2227596"/>
            <a:ext cx="2853497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5DEACBF-38D1-8067-B3E7-0D22D42D9F44}"/>
              </a:ext>
            </a:extLst>
          </p:cNvPr>
          <p:cNvSpPr txBox="1"/>
          <p:nvPr/>
        </p:nvSpPr>
        <p:spPr>
          <a:xfrm>
            <a:off x="897735" y="2217188"/>
            <a:ext cx="912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Caso</a:t>
            </a:r>
            <a:r>
              <a:rPr lang="pt-BR" dirty="0">
                <a:solidFill>
                  <a:schemeClr val="bg1"/>
                </a:solidFill>
                <a:latin typeface="Montserrat SemiBold" panose="00000700000000000000" pitchFamily="2" charset="0"/>
              </a:rPr>
              <a:t>: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0ECF597C-95D7-0C9C-DF1F-1D8A4159A270}"/>
              </a:ext>
            </a:extLst>
          </p:cNvPr>
          <p:cNvSpPr/>
          <p:nvPr/>
        </p:nvSpPr>
        <p:spPr>
          <a:xfrm>
            <a:off x="572946" y="2746866"/>
            <a:ext cx="8501605" cy="3606419"/>
          </a:xfrm>
          <a:prstGeom prst="roundRect">
            <a:avLst>
              <a:gd name="adj" fmla="val 12766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algn="just"/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Médica solicita a remoção de um paciente da Unidade Básica de Saúde (UBS) para a Unidade de Pronto Atendimento (UPA), devido à suspeita de ascite.</a:t>
            </a:r>
          </a:p>
          <a:p>
            <a:pPr algn="just"/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O paciente, com histórico de alcoolismo crônico, havia sido atendido na UPA com queixas de dor abdominal e vômitos, sendo encaminhado à UBS para continuidade do acompanhamento. No momento da avaliação, não apresentava sinais de gravidade, e seus parâmetros clínicos estavam dentro da normalidade.</a:t>
            </a:r>
          </a:p>
          <a:p>
            <a:pPr algn="just"/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Às 16h33 foi solicitada ambulância, sendo informado que o veículo demoraria cerca de 30 minutos, pois a equipe estava finalizando o horário de almoço. Às 17h38, o transporte ainda não havia chegado, sendo feito novo contato, foi informado que a ambulância estava a caminho. Até aquele momento, o paciente mantinha o mesmo quadro clínico, sem sinais de alarme.</a:t>
            </a:r>
          </a:p>
          <a:p>
            <a:pPr algn="just"/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Por volta das 18h10, a equipe administrativa comunicou que o paciente havia sido encontrado caído próximo à recepção. A equipe médica se deslocou imediatamente ao local, já prestando atendimento. Foi acionado Código Azul, e a equipe de enfermagem iniciou manobras de reanimação cardiopulmonar (RCP).</a:t>
            </a:r>
          </a:p>
          <a:p>
            <a:pPr algn="just"/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A ambulância chegou às 18h25, com o paciente ainda em atendimento de parada cardiorrespiratória (PCR). O Serviço de Atendimento Móvel de Urgência (SAMU) foi acionado, chegando ao local às 18h50, quando o óbito foi confirmado às 18h40.</a:t>
            </a:r>
          </a:p>
          <a:p>
            <a:pPr algn="just"/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O caso evidencia falhas logísticas e assistenciais que resultaram em atraso na remoção, ausência de vigilância ativa do paciente enquanto aguardava transporte e falhas na priorização do atendimento.</a:t>
            </a: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65D63DC8-6779-1F65-3310-4A24397B9042}"/>
              </a:ext>
            </a:extLst>
          </p:cNvPr>
          <p:cNvSpPr/>
          <p:nvPr/>
        </p:nvSpPr>
        <p:spPr>
          <a:xfrm>
            <a:off x="572946" y="7190378"/>
            <a:ext cx="8501605" cy="1169122"/>
          </a:xfrm>
          <a:prstGeom prst="roundRect">
            <a:avLst>
              <a:gd name="adj" fmla="val 11647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clínicos: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diretamente ao atendimento assistencial ao paciente;</a:t>
            </a:r>
          </a:p>
          <a:p>
            <a:pPr marL="285750" indent="-285750" algn="just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institucionais: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às políticas, diretrizes e protocolos implementados pela organização.</a:t>
            </a:r>
          </a:p>
          <a:p>
            <a:pPr marL="285750" indent="-285750" algn="just"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b="1" dirty="0">
                <a:solidFill>
                  <a:schemeClr val="bg2">
                    <a:lumMod val="50000"/>
                  </a:schemeClr>
                </a:solidFill>
              </a:rPr>
              <a:t>Processos de qualidade e segurança do paciente: </a:t>
            </a: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relacionados à análise e melhoria contínua dos serviços para prevenir falhas e aumentar a segurança do paciente.</a:t>
            </a:r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92B59E56-A9E3-453B-DBA9-1E9864A5AB3E}"/>
              </a:ext>
            </a:extLst>
          </p:cNvPr>
          <p:cNvSpPr/>
          <p:nvPr/>
        </p:nvSpPr>
        <p:spPr>
          <a:xfrm>
            <a:off x="572945" y="9263446"/>
            <a:ext cx="8501605" cy="2227514"/>
          </a:xfrm>
          <a:prstGeom prst="roundRect">
            <a:avLst>
              <a:gd name="adj" fmla="val 7061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Pacientes aguardando remoção devem ter monitoramento clínico contínuo e reavaliações periódicas até a saída da unidade.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É fundamental que as unidades estabeleçam protocolos de segurança para espera prolongada de transporte, especialmente em pacientes com histórico de risco.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Serviços de transporte interinstitucional devem garantir cobertura ativa durante todo o período operacional, sem interrupções por almoço ou troca de turno.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A comunicação entre UBS e regulação de transporte deve ser formalizada e registrada.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Equipes de saúde devem manter acompanhamento presencial de pacientes em observação ou aguardando transferência.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Todos os atrasos em transporte devem ser registrados como incidentes de risco e analisados pelo núcleo de segurança do paciente.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507BD92-2E3F-943F-50BE-224EA5A5420A}"/>
              </a:ext>
            </a:extLst>
          </p:cNvPr>
          <p:cNvSpPr/>
          <p:nvPr/>
        </p:nvSpPr>
        <p:spPr>
          <a:xfrm>
            <a:off x="-916571" y="6578238"/>
            <a:ext cx="46899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999882F-3B7D-959F-A1E8-55CD4A8ADF87}"/>
              </a:ext>
            </a:extLst>
          </p:cNvPr>
          <p:cNvSpPr txBox="1"/>
          <p:nvPr/>
        </p:nvSpPr>
        <p:spPr>
          <a:xfrm>
            <a:off x="1093421" y="6567032"/>
            <a:ext cx="292376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Processos envolvidos: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517F281B-3780-4D2E-396C-90E6AB64076D}"/>
              </a:ext>
            </a:extLst>
          </p:cNvPr>
          <p:cNvSpPr/>
          <p:nvPr/>
        </p:nvSpPr>
        <p:spPr>
          <a:xfrm>
            <a:off x="-916571" y="8669620"/>
            <a:ext cx="51674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7B31339E-ECC4-E42F-042A-C104FDC794DC}"/>
              </a:ext>
            </a:extLst>
          </p:cNvPr>
          <p:cNvSpPr txBox="1"/>
          <p:nvPr/>
        </p:nvSpPr>
        <p:spPr>
          <a:xfrm>
            <a:off x="1093421" y="8663418"/>
            <a:ext cx="38229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Alertas / Recomendações: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589A8597-E760-2DF2-8F56-79A8343C00A5}"/>
              </a:ext>
            </a:extLst>
          </p:cNvPr>
          <p:cNvSpPr/>
          <p:nvPr/>
        </p:nvSpPr>
        <p:spPr>
          <a:xfrm>
            <a:off x="72582" y="11927840"/>
            <a:ext cx="9429558" cy="744220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Nenhuma vida deve ser perdida por causa da espera. Protocolos salvam vidas quando o cuidado é contínuo, mesmo fora da </a:t>
            </a:r>
            <a:r>
              <a:rPr lang="pt-BR" sz="1600" b="1">
                <a:solidFill>
                  <a:schemeClr val="bg1"/>
                </a:solidFill>
              </a:rPr>
              <a:t>ambulância.</a:t>
            </a:r>
            <a:endParaRPr lang="pt-BR" sz="1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712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F051F652-0102-9B54-6ACF-D6D52D952AA0}"/>
              </a:ext>
            </a:extLst>
          </p:cNvPr>
          <p:cNvSpPr/>
          <p:nvPr/>
        </p:nvSpPr>
        <p:spPr>
          <a:xfrm>
            <a:off x="572947" y="1054386"/>
            <a:ext cx="8501605" cy="1632243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Atraso excessivo na chegada da ambulância, mesmo após múltiplos contatos.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Falta de vigilância contínua do paciente durante o período de espera pela remoção.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Ausência de protocolo de monitoramento e reavaliação clínica para pacientes aguardando transporte.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Fragilidade no fluxo de comunicação entre UBS, equipe médica solicitante e serviço de transporte.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Falha na priorização do atendimento do paciente pela central de regulação.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Ausência de critérios de classificação de risco claros para remoções interinstitucionais.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4B5C8094-6E16-6B61-502F-0EA689B4BD80}"/>
              </a:ext>
            </a:extLst>
          </p:cNvPr>
          <p:cNvSpPr/>
          <p:nvPr/>
        </p:nvSpPr>
        <p:spPr>
          <a:xfrm>
            <a:off x="-910398" y="338098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 dirty="0">
              <a:solidFill>
                <a:schemeClr val="bg1"/>
              </a:solidFill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318BD25-E1B9-91BE-7FFF-B708599F6702}"/>
              </a:ext>
            </a:extLst>
          </p:cNvPr>
          <p:cNvSpPr txBox="1"/>
          <p:nvPr/>
        </p:nvSpPr>
        <p:spPr>
          <a:xfrm>
            <a:off x="1099594" y="331896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Causas identificadas: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355DE71B-BABB-0708-DC7C-67706FC9481D}"/>
              </a:ext>
            </a:extLst>
          </p:cNvPr>
          <p:cNvSpPr/>
          <p:nvPr/>
        </p:nvSpPr>
        <p:spPr>
          <a:xfrm>
            <a:off x="572947" y="4823146"/>
            <a:ext cx="8501605" cy="2911470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numCol="2" spcCol="1008000" rtlCol="0" anchor="ctr"/>
          <a:lstStyle/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contínuo dos pacientes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dos sinais de alerta e deterioração clínica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clínicos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dos protocolos de urgência e emergência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Gestão de riscos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Implementação e gerenciamento dos protocolos de segurança do paciente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Treinamento e capacitação da Equipe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de eficácia das ações/ treinamentos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Monitoramento e análise de resultados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Notificação e tratativa de eventos adversos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Comunicação efetiva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Suporte técnico as equipes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Planejamento terapêutico individualizado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Fluxos e critérios para alta ou transferência externa de pacientes/clientes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rgbClr val="4A867A"/>
              </a:buClr>
              <a:buSzPct val="130000"/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2">
                    <a:lumMod val="50000"/>
                  </a:schemeClr>
                </a:solidFill>
              </a:rPr>
              <a:t>Interrelação entre processos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AC74F9DD-06B0-8432-7B56-324AD04ADAB5}"/>
              </a:ext>
            </a:extLst>
          </p:cNvPr>
          <p:cNvSpPr/>
          <p:nvPr/>
        </p:nvSpPr>
        <p:spPr>
          <a:xfrm>
            <a:off x="-910398" y="3803421"/>
            <a:ext cx="861421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bg1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F14CE4B-A647-0B77-FCFF-751C52CF0C2F}"/>
              </a:ext>
            </a:extLst>
          </p:cNvPr>
          <p:cNvSpPr txBox="1"/>
          <p:nvPr/>
        </p:nvSpPr>
        <p:spPr>
          <a:xfrm>
            <a:off x="1099594" y="3797219"/>
            <a:ext cx="751862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Correlação com os padrões/requisitos dos Manuais ONA: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52FCF7C-26BD-E245-75F5-21A1EB9B1484}"/>
              </a:ext>
            </a:extLst>
          </p:cNvPr>
          <p:cNvSpPr txBox="1"/>
          <p:nvPr/>
        </p:nvSpPr>
        <p:spPr>
          <a:xfrm>
            <a:off x="1041287" y="4299925"/>
            <a:ext cx="7518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solidFill>
                  <a:srgbClr val="4A867A"/>
                </a:solidFill>
                <a:latin typeface="Montserrat SemiBold" panose="00000700000000000000" pitchFamily="2" charset="0"/>
              </a:rPr>
              <a:t>Ao implementar de forma efetiva os padrões e requisitos da ONA, é possível prevenir eventos adversos e agravos na saúde, como por exemplo: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525E5266-2AE4-9E6A-4848-8ACEF4BF846A}"/>
              </a:ext>
            </a:extLst>
          </p:cNvPr>
          <p:cNvSpPr/>
          <p:nvPr/>
        </p:nvSpPr>
        <p:spPr>
          <a:xfrm>
            <a:off x="572947" y="8845206"/>
            <a:ext cx="8501605" cy="2086954"/>
          </a:xfrm>
          <a:prstGeom prst="roundRect">
            <a:avLst>
              <a:gd name="adj" fmla="val 8844"/>
            </a:avLst>
          </a:prstGeom>
          <a:solidFill>
            <a:schemeClr val="bg1"/>
          </a:solidFill>
          <a:ln>
            <a:noFill/>
          </a:ln>
          <a:effectLst>
            <a:outerShdw blurRad="88900" dist="38100" dir="27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Ins="252000" rtlCol="0" anchor="ctr"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Implantar protocolo de monitoramento para pacientes em espera de transporte, com registro de sinais vitais e reavaliação médica a cada 30 minutos.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Estabelecer acordo operacional com o serviço de transporte, garantindo disponibilidade contínua de ambulância.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Implementar sistema de registro e rastreamento de tempo de resposta do transporte, com indicadores de desempenho.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Capacitar equipes administrativas e de enfermagem sobre fluxos de acionamento e priorização clínica.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Integrar as comunicações via canal único (telefone corporativo ou sistema eletrônico) entre UBS e regulação, evitando perda de informação.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Auditar mensalmente os tempos médios de resposta de remoções e notificar casos acima do limite de segurança.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pt-BR" sz="1200" dirty="0">
                <a:solidFill>
                  <a:schemeClr val="bg1">
                    <a:lumMod val="50000"/>
                  </a:schemeClr>
                </a:solidFill>
              </a:rPr>
              <a:t>Incluir esse tipo de ocorrência em simulações e treinamentos de urgência na atenção primária.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CB37A66E-ACCE-5F97-855C-9C7E4A9C46BB}"/>
              </a:ext>
            </a:extLst>
          </p:cNvPr>
          <p:cNvSpPr/>
          <p:nvPr/>
        </p:nvSpPr>
        <p:spPr>
          <a:xfrm>
            <a:off x="-910398" y="8057309"/>
            <a:ext cx="4621338" cy="348516"/>
          </a:xfrm>
          <a:prstGeom prst="roundRect">
            <a:avLst>
              <a:gd name="adj" fmla="val 50000"/>
            </a:avLst>
          </a:prstGeom>
          <a:solidFill>
            <a:srgbClr val="4A867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u="sng">
              <a:solidFill>
                <a:schemeClr val="bg1"/>
              </a:solidFill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B94F5CF-331D-4AB4-C67B-28D915C31DF7}"/>
              </a:ext>
            </a:extLst>
          </p:cNvPr>
          <p:cNvSpPr txBox="1"/>
          <p:nvPr/>
        </p:nvSpPr>
        <p:spPr>
          <a:xfrm>
            <a:off x="1099594" y="8051107"/>
            <a:ext cx="261134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700" dirty="0">
                <a:solidFill>
                  <a:schemeClr val="bg1"/>
                </a:solidFill>
                <a:latin typeface="Montserrat SemiBold" panose="00000700000000000000" pitchFamily="2" charset="0"/>
              </a:rPr>
              <a:t>Melhorias propostas:</a:t>
            </a:r>
          </a:p>
        </p:txBody>
      </p:sp>
    </p:spTree>
    <p:extLst>
      <p:ext uri="{BB962C8B-B14F-4D97-AF65-F5344CB8AC3E}">
        <p14:creationId xmlns:p14="http://schemas.microsoft.com/office/powerpoint/2010/main" val="9126485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1964</TotalTime>
  <Words>809</Words>
  <Application>Microsoft Office PowerPoint</Application>
  <PresentationFormat>Papel A3 (297 x 420 mm)</PresentationFormat>
  <Paragraphs>53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Aptos</vt:lpstr>
      <vt:lpstr>Arial</vt:lpstr>
      <vt:lpstr>Montserrat Bold</vt:lpstr>
      <vt:lpstr>Montserrat SemiBold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Keroline Lima</dc:creator>
  <cp:lastModifiedBy>Camila Deister</cp:lastModifiedBy>
  <cp:revision>37</cp:revision>
  <dcterms:created xsi:type="dcterms:W3CDTF">2025-05-27T14:26:59Z</dcterms:created>
  <dcterms:modified xsi:type="dcterms:W3CDTF">2025-10-29T15:27:25Z</dcterms:modified>
</cp:coreProperties>
</file>